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79" r:id="rId3"/>
    <p:sldId id="278" r:id="rId4"/>
    <p:sldId id="263" r:id="rId5"/>
    <p:sldId id="258" r:id="rId6"/>
    <p:sldId id="260" r:id="rId7"/>
    <p:sldId id="280" r:id="rId8"/>
    <p:sldId id="264" r:id="rId9"/>
    <p:sldId id="282" r:id="rId10"/>
    <p:sldId id="288" r:id="rId11"/>
    <p:sldId id="283" r:id="rId12"/>
    <p:sldId id="295" r:id="rId13"/>
    <p:sldId id="266" r:id="rId14"/>
    <p:sldId id="284" r:id="rId15"/>
    <p:sldId id="285" r:id="rId16"/>
    <p:sldId id="292" r:id="rId17"/>
    <p:sldId id="293" r:id="rId18"/>
    <p:sldId id="294" r:id="rId19"/>
    <p:sldId id="289" r:id="rId20"/>
    <p:sldId id="286" r:id="rId21"/>
    <p:sldId id="296" r:id="rId22"/>
    <p:sldId id="297" r:id="rId23"/>
    <p:sldId id="298" r:id="rId24"/>
    <p:sldId id="299" r:id="rId25"/>
    <p:sldId id="290" r:id="rId26"/>
    <p:sldId id="287" r:id="rId27"/>
    <p:sldId id="291" r:id="rId28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C0001"/>
    <a:srgbClr val="FEEBFF"/>
    <a:srgbClr val="FFFCFF"/>
    <a:srgbClr val="FF8AD8"/>
    <a:srgbClr val="FFE2DE"/>
    <a:srgbClr val="FFD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0"/>
    <p:restoredTop sz="93988"/>
  </p:normalViewPr>
  <p:slideViewPr>
    <p:cSldViewPr snapToGrid="0" snapToObjects="1">
      <p:cViewPr varScale="1">
        <p:scale>
          <a:sx n="128" d="100"/>
          <a:sy n="128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B6A1C-FD5D-E242-9391-119209BFAF36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0FD57-A002-F04A-9374-EEFBA2D5B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0FD57-A002-F04A-9374-EEFBA2D5B0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6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0FD57-A002-F04A-9374-EEFBA2D5B0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0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5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4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4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5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3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A0E45-5F07-A943-A108-0390E0905830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43B5D-A12C-AA4A-9B0F-7DC96DBB7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6fqDAL" TargetMode="External"/><Relationship Id="rId2" Type="http://schemas.openxmlformats.org/officeDocument/2006/relationships/hyperlink" Target="mailto:kulwadee.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HVVi2k2No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oughtco.com/dna-vs-rna-122451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oughtco.com/dna-vs-rna-122451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knowgenetics.org/genetic-code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oo.gl/mnAL1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geneontology.org/page/ontology-documenta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XPV6Ji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rice.plantbiology.msu.edu/training/Childs_Data_Formats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BCAcfH" TargetMode="External"/><Relationship Id="rId7" Type="http://schemas.openxmlformats.org/officeDocument/2006/relationships/hyperlink" Target="https://www.ncbi.nlm.nih.gov/pubmed/2694562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oo.gl/3PytXP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oisL5o" TargetMode="External"/><Relationship Id="rId7" Type="http://schemas.openxmlformats.org/officeDocument/2006/relationships/hyperlink" Target="https://goo.gl/gnVMuZ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nanoporetech.com/applications" TargetMode="Externa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383" y="851810"/>
            <a:ext cx="8289234" cy="1269067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Thonburi" pitchFamily="2" charset="-34"/>
                <a:ea typeface="Ayuthaya" pitchFamily="2" charset="-34"/>
                <a:cs typeface="Thonburi" pitchFamily="2" charset="-34"/>
              </a:rPr>
              <a:t>Python for Life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71979"/>
            <a:ext cx="6858000" cy="19310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honburi" pitchFamily="2" charset="-34"/>
                <a:cs typeface="Thonburi" pitchFamily="2" charset="-34"/>
              </a:rPr>
              <a:t>Kulwadee Somboonviwat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honburi" pitchFamily="2" charset="-34"/>
                <a:cs typeface="Thonburi" pitchFamily="2" charset="-34"/>
                <a:hlinkClick r:id="rId2"/>
              </a:rPr>
              <a:t>kulwadee.a [at] gmail.com</a:t>
            </a:r>
            <a:endParaRPr lang="en-US" sz="2000" dirty="0">
              <a:latin typeface="Thonburi" pitchFamily="2" charset="-34"/>
              <a:cs typeface="Thonburi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honburi" pitchFamily="2" charset="-34"/>
                <a:cs typeface="Thonburi" pitchFamily="2" charset="-34"/>
              </a:rPr>
              <a:t>PyCon</a:t>
            </a:r>
            <a:r>
              <a:rPr lang="en-US" sz="2000" dirty="0">
                <a:latin typeface="Thonburi" pitchFamily="2" charset="-34"/>
                <a:cs typeface="Thonburi" pitchFamily="2" charset="-34"/>
              </a:rPr>
              <a:t> Thailand 2018-06-16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CB68D-8098-6B46-B32F-E911DB7C43F5}"/>
              </a:ext>
            </a:extLst>
          </p:cNvPr>
          <p:cNvSpPr txBox="1"/>
          <p:nvPr/>
        </p:nvSpPr>
        <p:spPr>
          <a:xfrm>
            <a:off x="89453" y="5237922"/>
            <a:ext cx="392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Slide available at: </a:t>
            </a:r>
            <a:r>
              <a:rPr lang="en-US" sz="1800" dirty="0">
                <a:hlinkClick r:id="rId3"/>
              </a:rPr>
              <a:t>https://goo.gl/6fqDAL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7886700" cy="11046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onburi" pitchFamily="2" charset="-34"/>
                <a:cs typeface="Thonburi" pitchFamily="2" charset="-34"/>
              </a:rPr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06" y="1299576"/>
            <a:ext cx="7886700" cy="3848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Why Python for Life Sciences?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Thonburi" pitchFamily="2" charset="-34"/>
                <a:cs typeface="Thonburi" pitchFamily="2" charset="-34"/>
              </a:rPr>
              <a:t>Important Concepts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The Central Dogma of Molecular Biology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Types of Biological Data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Common Tasks in Bioinformatics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Python Libraries and Tools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Example: Gene Expression Analysis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Key Issues in doing Biological Data Science </a:t>
            </a:r>
            <a:br>
              <a:rPr lang="en-US" dirty="0">
                <a:latin typeface="Thonburi" pitchFamily="2" charset="-34"/>
                <a:cs typeface="Thonburi" pitchFamily="2" charset="-34"/>
              </a:rPr>
            </a:br>
            <a:r>
              <a:rPr lang="en-US" dirty="0">
                <a:latin typeface="Thonburi" pitchFamily="2" charset="-34"/>
                <a:cs typeface="Thonburi" pitchFamily="2" charset="-34"/>
              </a:rPr>
              <a:t>(a computer scientist perspective)</a:t>
            </a:r>
          </a:p>
        </p:txBody>
      </p:sp>
    </p:spTree>
    <p:extLst>
      <p:ext uri="{BB962C8B-B14F-4D97-AF65-F5344CB8AC3E}">
        <p14:creationId xmlns:p14="http://schemas.microsoft.com/office/powerpoint/2010/main" val="124996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73" y="209912"/>
            <a:ext cx="8358806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Thonburi" pitchFamily="2" charset="-34"/>
                <a:cs typeface="Thonburi" pitchFamily="2" charset="-34"/>
              </a:rPr>
              <a:t>The Central Dogma of Molecular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88197-D8A5-B548-B92C-07E7EB91E471}"/>
              </a:ext>
            </a:extLst>
          </p:cNvPr>
          <p:cNvSpPr txBox="1"/>
          <p:nvPr/>
        </p:nvSpPr>
        <p:spPr>
          <a:xfrm>
            <a:off x="2802835" y="3886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1C5E3-E374-654B-A16E-60893528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2" y="1204084"/>
            <a:ext cx="4385872" cy="35679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A8B9B7-B7BE-314D-BA8E-426AD788F7E1}"/>
              </a:ext>
            </a:extLst>
          </p:cNvPr>
          <p:cNvGrpSpPr/>
          <p:nvPr/>
        </p:nvGrpSpPr>
        <p:grpSpPr>
          <a:xfrm>
            <a:off x="3307889" y="5295850"/>
            <a:ext cx="5968557" cy="308418"/>
            <a:chOff x="811329" y="1061781"/>
            <a:chExt cx="5968557" cy="3084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D4A54E-473F-354A-BB93-B98BB4B2FC91}"/>
                </a:ext>
              </a:extLst>
            </p:cNvPr>
            <p:cNvSpPr/>
            <p:nvPr/>
          </p:nvSpPr>
          <p:spPr>
            <a:xfrm>
              <a:off x="2802835" y="1061781"/>
              <a:ext cx="3977051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3"/>
                </a:rPr>
                <a:t>https://www.youtube.com/watch?v=J3HVVi2k2No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E428EF-951C-F942-A410-0EFA7B1BCCC4}"/>
                </a:ext>
              </a:extLst>
            </p:cNvPr>
            <p:cNvSpPr txBox="1"/>
            <p:nvPr/>
          </p:nvSpPr>
          <p:spPr>
            <a:xfrm>
              <a:off x="811329" y="1061781"/>
              <a:ext cx="2176237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Video animation by RIKEN: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B8B-0E92-B744-B64E-804EC62FA535}"/>
              </a:ext>
            </a:extLst>
          </p:cNvPr>
          <p:cNvSpPr txBox="1"/>
          <p:nvPr/>
        </p:nvSpPr>
        <p:spPr>
          <a:xfrm>
            <a:off x="2153884" y="2962870"/>
            <a:ext cx="6893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mic Sans MS" panose="030F0902030302020204" pitchFamily="66" charset="0"/>
                <a:cs typeface="Thonburi" pitchFamily="2" charset="-34"/>
              </a:rPr>
              <a:t>All information needed to run a cell is kept in </a:t>
            </a:r>
            <a:r>
              <a:rPr lang="en-US" sz="1800" b="1" dirty="0">
                <a:solidFill>
                  <a:srgbClr val="0070C0"/>
                </a:solidFill>
                <a:latin typeface="Comic Sans MS" panose="030F0902030302020204" pitchFamily="66" charset="0"/>
                <a:cs typeface="Thonburi" pitchFamily="2" charset="-34"/>
              </a:rPr>
              <a:t>DNA</a:t>
            </a:r>
            <a:r>
              <a:rPr lang="en-US" sz="1800" dirty="0">
                <a:latin typeface="Comic Sans MS" panose="030F0902030302020204" pitchFamily="66" charset="0"/>
                <a:cs typeface="Thonburi" pitchFamily="2" charset="-34"/>
              </a:rPr>
              <a:t>. </a:t>
            </a:r>
          </a:p>
          <a:p>
            <a:r>
              <a:rPr lang="en-US" sz="1800" dirty="0">
                <a:latin typeface="Comic Sans MS" panose="030F0902030302020204" pitchFamily="66" charset="0"/>
                <a:cs typeface="Thonburi" pitchFamily="2" charset="-34"/>
              </a:rPr>
              <a:t>To access this information,  the DNA is transcribed into </a:t>
            </a:r>
            <a:r>
              <a:rPr lang="en-US" sz="1800" b="1" dirty="0">
                <a:solidFill>
                  <a:srgbClr val="00B050"/>
                </a:solidFill>
                <a:latin typeface="Comic Sans MS" panose="030F0902030302020204" pitchFamily="66" charset="0"/>
                <a:cs typeface="Thonburi" pitchFamily="2" charset="-34"/>
              </a:rPr>
              <a:t>RNA</a:t>
            </a:r>
            <a:r>
              <a:rPr lang="en-US" sz="1800" dirty="0">
                <a:latin typeface="Comic Sans MS" panose="030F0902030302020204" pitchFamily="66" charset="0"/>
                <a:cs typeface="Thonburi" pitchFamily="2" charset="-34"/>
              </a:rPr>
              <a:t>.</a:t>
            </a:r>
          </a:p>
          <a:p>
            <a:r>
              <a:rPr lang="en-US" sz="1800" dirty="0">
                <a:latin typeface="Comic Sans MS" panose="030F0902030302020204" pitchFamily="66" charset="0"/>
                <a:cs typeface="Thonburi" pitchFamily="2" charset="-34"/>
              </a:rPr>
              <a:t>And, RNA is translated into </a:t>
            </a:r>
            <a:r>
              <a:rPr lang="en-US" sz="1800" b="1" dirty="0">
                <a:solidFill>
                  <a:srgbClr val="FF40FF"/>
                </a:solidFill>
                <a:latin typeface="Comic Sans MS" panose="030F0902030302020204" pitchFamily="66" charset="0"/>
                <a:cs typeface="Thonburi" pitchFamily="2" charset="-34"/>
              </a:rPr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55690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7886700" cy="11046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onburi" pitchFamily="2" charset="-34"/>
                <a:cs typeface="Thonburi" pitchFamily="2" charset="-34"/>
              </a:rPr>
              <a:t>Types of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06" y="1299576"/>
            <a:ext cx="7886700" cy="3848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DNA, RNA, Protein Sequences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Gene Expression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Networks and Pathways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Gene Ontology</a:t>
            </a:r>
          </a:p>
        </p:txBody>
      </p:sp>
    </p:spTree>
    <p:extLst>
      <p:ext uri="{BB962C8B-B14F-4D97-AF65-F5344CB8AC3E}">
        <p14:creationId xmlns:p14="http://schemas.microsoft.com/office/powerpoint/2010/main" val="196270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2" y="78416"/>
            <a:ext cx="8773767" cy="11046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honburi" pitchFamily="2" charset="-34"/>
                <a:cs typeface="Thonburi" pitchFamily="2" charset="-34"/>
              </a:rPr>
              <a:t>Types Biological Data – </a:t>
            </a:r>
            <a:r>
              <a:rPr lang="en-US" sz="3600" dirty="0">
                <a:solidFill>
                  <a:srgbClr val="0070C0"/>
                </a:solidFill>
                <a:latin typeface="Thonburi" pitchFamily="2" charset="-34"/>
                <a:cs typeface="Thonburi" pitchFamily="2" charset="-34"/>
              </a:rPr>
              <a:t>DNA sequence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F05274-E7E2-A646-B759-361094C5CC4C}"/>
              </a:ext>
            </a:extLst>
          </p:cNvPr>
          <p:cNvGrpSpPr/>
          <p:nvPr/>
        </p:nvGrpSpPr>
        <p:grpSpPr>
          <a:xfrm>
            <a:off x="0" y="1352017"/>
            <a:ext cx="3448878" cy="3935600"/>
            <a:chOff x="174109" y="1312260"/>
            <a:chExt cx="3543126" cy="40842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794094-144E-864E-BD4F-8D6D36555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539" r="-194"/>
            <a:stretch/>
          </p:blipFill>
          <p:spPr>
            <a:xfrm>
              <a:off x="487017" y="1312260"/>
              <a:ext cx="3230218" cy="408423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B4CD70-34F9-0D43-A24C-9E524839BEEE}"/>
                </a:ext>
              </a:extLst>
            </p:cNvPr>
            <p:cNvSpPr/>
            <p:nvPr/>
          </p:nvSpPr>
          <p:spPr>
            <a:xfrm>
              <a:off x="427382" y="4373217"/>
              <a:ext cx="248479" cy="208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45690D-A8C7-C84C-A9CA-060A1E1BC857}"/>
                </a:ext>
              </a:extLst>
            </p:cNvPr>
            <p:cNvSpPr/>
            <p:nvPr/>
          </p:nvSpPr>
          <p:spPr>
            <a:xfrm>
              <a:off x="392594" y="4055166"/>
              <a:ext cx="342901" cy="203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44CB91-E4B6-4745-9931-B248694EA3FC}"/>
                </a:ext>
              </a:extLst>
            </p:cNvPr>
            <p:cNvSpPr/>
            <p:nvPr/>
          </p:nvSpPr>
          <p:spPr>
            <a:xfrm>
              <a:off x="250962" y="1590261"/>
              <a:ext cx="372718" cy="1491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B42F34-6F2C-C541-945D-582EE71280DD}"/>
                </a:ext>
              </a:extLst>
            </p:cNvPr>
            <p:cNvSpPr txBox="1"/>
            <p:nvPr/>
          </p:nvSpPr>
          <p:spPr>
            <a:xfrm>
              <a:off x="174109" y="2784459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base pair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8A08FB-3A17-A84C-AE0C-4A2A6A966CCA}"/>
              </a:ext>
            </a:extLst>
          </p:cNvPr>
          <p:cNvGrpSpPr/>
          <p:nvPr/>
        </p:nvGrpSpPr>
        <p:grpSpPr>
          <a:xfrm>
            <a:off x="3816630" y="1997765"/>
            <a:ext cx="5208100" cy="1473139"/>
            <a:chOff x="3910872" y="1687535"/>
            <a:chExt cx="5230641" cy="13421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B4D625-AF6A-FF42-A98E-2B08B5005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" t="1795"/>
            <a:stretch/>
          </p:blipFill>
          <p:spPr>
            <a:xfrm>
              <a:off x="3910872" y="1687535"/>
              <a:ext cx="5113857" cy="134218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67A581-3944-CC4C-8C06-C22AC4E8CADD}"/>
                </a:ext>
              </a:extLst>
            </p:cNvPr>
            <p:cNvSpPr/>
            <p:nvPr/>
          </p:nvSpPr>
          <p:spPr>
            <a:xfrm>
              <a:off x="8893034" y="1690550"/>
              <a:ext cx="248479" cy="208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0D749DF-1DBB-714D-82B2-B874D8994C30}"/>
              </a:ext>
            </a:extLst>
          </p:cNvPr>
          <p:cNvSpPr/>
          <p:nvPr/>
        </p:nvSpPr>
        <p:spPr>
          <a:xfrm>
            <a:off x="74809" y="5294090"/>
            <a:ext cx="381123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https://www.thoughtco.com/dna-vs-rna-1224518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0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2" y="78416"/>
            <a:ext cx="8773767" cy="11046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honburi" pitchFamily="2" charset="-34"/>
                <a:cs typeface="Thonburi" pitchFamily="2" charset="-34"/>
              </a:rPr>
              <a:t>Types Biological Data –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Thonburi" pitchFamily="2" charset="-34"/>
                <a:cs typeface="Thonburi" pitchFamily="2" charset="-34"/>
              </a:rPr>
              <a:t>RNA sequence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01869-43DC-A545-937D-6F05C5DC6C5C}"/>
              </a:ext>
            </a:extLst>
          </p:cNvPr>
          <p:cNvGrpSpPr/>
          <p:nvPr/>
        </p:nvGrpSpPr>
        <p:grpSpPr>
          <a:xfrm>
            <a:off x="253420" y="1351721"/>
            <a:ext cx="3652658" cy="3885261"/>
            <a:chOff x="340414" y="1520982"/>
            <a:chExt cx="2919621" cy="3696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D74F83-C5E6-C749-813E-6C93F7077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881"/>
            <a:stretch/>
          </p:blipFill>
          <p:spPr>
            <a:xfrm>
              <a:off x="340414" y="1520982"/>
              <a:ext cx="2633870" cy="369612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EC3282-FB9D-9446-8E7E-AE6C7B3F4979}"/>
                </a:ext>
              </a:extLst>
            </p:cNvPr>
            <p:cNvSpPr txBox="1"/>
            <p:nvPr/>
          </p:nvSpPr>
          <p:spPr>
            <a:xfrm>
              <a:off x="2122005" y="4260737"/>
              <a:ext cx="104360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helix of sugar-phosphates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83954A-BB28-EE4C-8797-B521B312DA56}"/>
                </a:ext>
              </a:extLst>
            </p:cNvPr>
            <p:cNvSpPr/>
            <p:nvPr/>
          </p:nvSpPr>
          <p:spPr>
            <a:xfrm>
              <a:off x="2360543" y="2922105"/>
              <a:ext cx="730526" cy="362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50F1A8-8DEC-4A41-B669-334E9AFB4761}"/>
                </a:ext>
              </a:extLst>
            </p:cNvPr>
            <p:cNvSpPr/>
            <p:nvPr/>
          </p:nvSpPr>
          <p:spPr>
            <a:xfrm>
              <a:off x="2643809" y="3962563"/>
              <a:ext cx="616226" cy="298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7F65-FB45-1544-B030-97BF0BA5BD5E}"/>
                </a:ext>
              </a:extLst>
            </p:cNvPr>
            <p:cNvSpPr/>
            <p:nvPr/>
          </p:nvSpPr>
          <p:spPr>
            <a:xfrm>
              <a:off x="2601568" y="4918930"/>
              <a:ext cx="616226" cy="298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4EEA28-E75B-F645-A5BC-4446B158E20A}"/>
              </a:ext>
            </a:extLst>
          </p:cNvPr>
          <p:cNvGrpSpPr/>
          <p:nvPr/>
        </p:nvGrpSpPr>
        <p:grpSpPr>
          <a:xfrm>
            <a:off x="3389365" y="1954662"/>
            <a:ext cx="5665303" cy="1756480"/>
            <a:chOff x="3120065" y="1805379"/>
            <a:chExt cx="5904664" cy="17564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84206D-3FF3-0040-A94E-43FF66D8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065" y="1989253"/>
              <a:ext cx="5798609" cy="157260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858F23-A85A-664A-B9C7-8552AA92CAC9}"/>
                </a:ext>
              </a:extLst>
            </p:cNvPr>
            <p:cNvSpPr/>
            <p:nvPr/>
          </p:nvSpPr>
          <p:spPr>
            <a:xfrm>
              <a:off x="8441595" y="1805379"/>
              <a:ext cx="583134" cy="619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3B9F5-3EA9-BA4B-BB19-63428C2B43FA}"/>
              </a:ext>
            </a:extLst>
          </p:cNvPr>
          <p:cNvSpPr/>
          <p:nvPr/>
        </p:nvSpPr>
        <p:spPr>
          <a:xfrm>
            <a:off x="41995" y="5284948"/>
            <a:ext cx="381123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https://www.thoughtco.com/dna-vs-rna-1224518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0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2" y="78416"/>
            <a:ext cx="8773767" cy="11046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honburi" pitchFamily="2" charset="-34"/>
                <a:cs typeface="Thonburi" pitchFamily="2" charset="-34"/>
              </a:rPr>
              <a:t>Types Biological Data – </a:t>
            </a:r>
            <a:r>
              <a:rPr lang="en-US" sz="3600" dirty="0">
                <a:solidFill>
                  <a:srgbClr val="FF40FF"/>
                </a:solidFill>
                <a:latin typeface="Thonburi" pitchFamily="2" charset="-34"/>
                <a:cs typeface="Thonburi" pitchFamily="2" charset="-34"/>
              </a:rPr>
              <a:t>Protein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4CBE7E-F079-FA49-A70C-83EC16F2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4" y="1244607"/>
            <a:ext cx="2925815" cy="40111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C9B433-E6E5-4E43-A5F9-39668FEDEAFA}"/>
              </a:ext>
            </a:extLst>
          </p:cNvPr>
          <p:cNvSpPr/>
          <p:nvPr/>
        </p:nvSpPr>
        <p:spPr>
          <a:xfrm>
            <a:off x="215109" y="5317283"/>
            <a:ext cx="304686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http://knowgenetics.org/genetic-code/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CDA9F7-D579-7246-980A-39A1521F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896" y="3001689"/>
            <a:ext cx="4745934" cy="2150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EBC428-21BA-A14B-859E-6CE22B710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896" y="986956"/>
            <a:ext cx="4412974" cy="17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2" y="78416"/>
            <a:ext cx="8773767" cy="1104636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Thonburi" pitchFamily="2" charset="-34"/>
                <a:cs typeface="Thonburi" pitchFamily="2" charset="-34"/>
              </a:rPr>
              <a:t>Types Biological Data – </a:t>
            </a:r>
            <a:r>
              <a:rPr lang="en-US" sz="3400" dirty="0">
                <a:solidFill>
                  <a:srgbClr val="FFC000"/>
                </a:solidFill>
                <a:latin typeface="Thonburi" pitchFamily="2" charset="-34"/>
                <a:cs typeface="Thonburi" pitchFamily="2" charset="-34"/>
              </a:rPr>
              <a:t>Gene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055BF-D00B-BA44-A73C-336D3A843EC1}"/>
              </a:ext>
            </a:extLst>
          </p:cNvPr>
          <p:cNvSpPr txBox="1"/>
          <p:nvPr/>
        </p:nvSpPr>
        <p:spPr>
          <a:xfrm>
            <a:off x="134849" y="1223104"/>
            <a:ext cx="9005992" cy="700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6525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honburi" pitchFamily="2" charset="-34"/>
                <a:cs typeface="Thonburi" pitchFamily="2" charset="-34"/>
              </a:rPr>
              <a:t>Gene</a:t>
            </a:r>
            <a:r>
              <a:rPr lang="en-US" sz="1400" dirty="0">
                <a:latin typeface="Thonburi" pitchFamily="2" charset="-34"/>
                <a:cs typeface="Thonburi" pitchFamily="2" charset="-34"/>
              </a:rPr>
              <a:t>. A stretch of DNA that codes for a type of protein that has a function in an organism</a:t>
            </a:r>
          </a:p>
          <a:p>
            <a:pPr marL="136525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honburi" pitchFamily="2" charset="-34"/>
                <a:cs typeface="Thonburi" pitchFamily="2" charset="-34"/>
              </a:rPr>
              <a:t>Gene Expression Data.</a:t>
            </a:r>
            <a:r>
              <a:rPr lang="en-US" sz="1400" dirty="0">
                <a:latin typeface="Thonburi" pitchFamily="2" charset="-34"/>
                <a:cs typeface="Thonburi" pitchFamily="2" charset="-34"/>
              </a:rPr>
              <a:t> Expression level of genes in an individual that is measured through </a:t>
            </a:r>
            <a:r>
              <a:rPr lang="en-US" sz="1400" i="1" dirty="0">
                <a:latin typeface="Thonburi" pitchFamily="2" charset="-34"/>
                <a:cs typeface="Thonburi" pitchFamily="2" charset="-34"/>
              </a:rPr>
              <a:t>Microarray</a:t>
            </a:r>
            <a:endParaRPr lang="en-US" sz="1400" b="1" dirty="0">
              <a:latin typeface="Thonburi" pitchFamily="2" charset="-34"/>
              <a:cs typeface="Thonburi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C91B-12A0-804B-8DE0-8DF791C7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52" y="2372776"/>
            <a:ext cx="4812748" cy="2827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DF3FE-4240-6643-8338-436D0D7A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2265570"/>
            <a:ext cx="304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8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2" y="78416"/>
            <a:ext cx="8773767" cy="110463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honburi" pitchFamily="2" charset="-34"/>
                <a:cs typeface="Thonburi" pitchFamily="2" charset="-34"/>
              </a:rPr>
              <a:t>Types Biological Data – </a:t>
            </a:r>
            <a:r>
              <a:rPr lang="en-US" sz="2800" dirty="0">
                <a:solidFill>
                  <a:srgbClr val="C00000"/>
                </a:solidFill>
                <a:latin typeface="Thonburi" pitchFamily="2" charset="-34"/>
                <a:cs typeface="Thonburi" pitchFamily="2" charset="-34"/>
              </a:rPr>
              <a:t>Networks and Pathways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D2B4C3-4599-504C-B173-A12DA64F1114}"/>
              </a:ext>
            </a:extLst>
          </p:cNvPr>
          <p:cNvSpPr/>
          <p:nvPr/>
        </p:nvSpPr>
        <p:spPr>
          <a:xfrm>
            <a:off x="250961" y="5258936"/>
            <a:ext cx="83563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more details, pls. refer to  </a:t>
            </a:r>
            <a:r>
              <a:rPr lang="en-US" dirty="0">
                <a:hlinkClick r:id="rId2"/>
              </a:rPr>
              <a:t>https://goo.gl/mnAL1f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8FF4E-F4D1-6B4A-9F9D-B4AE00F2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3" y="1749133"/>
            <a:ext cx="3893656" cy="2606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4D47C9-602C-264E-BD31-20DD11E68FD3}"/>
              </a:ext>
            </a:extLst>
          </p:cNvPr>
          <p:cNvSpPr txBox="1"/>
          <p:nvPr/>
        </p:nvSpPr>
        <p:spPr>
          <a:xfrm>
            <a:off x="1232953" y="4409831"/>
            <a:ext cx="24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Co-Expression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278D2-26FF-4548-ABA2-ED65724B2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59" y="1401419"/>
            <a:ext cx="3467576" cy="2912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50D618-2C05-1E40-AE25-0C467CA8C5F4}"/>
              </a:ext>
            </a:extLst>
          </p:cNvPr>
          <p:cNvSpPr txBox="1"/>
          <p:nvPr/>
        </p:nvSpPr>
        <p:spPr>
          <a:xfrm>
            <a:off x="4738667" y="4409831"/>
            <a:ext cx="363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Protein-Protein Interaction Network</a:t>
            </a:r>
          </a:p>
        </p:txBody>
      </p:sp>
    </p:spTree>
    <p:extLst>
      <p:ext uri="{BB962C8B-B14F-4D97-AF65-F5344CB8AC3E}">
        <p14:creationId xmlns:p14="http://schemas.microsoft.com/office/powerpoint/2010/main" val="3283156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2" y="78416"/>
            <a:ext cx="8773767" cy="11046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honburi" pitchFamily="2" charset="-34"/>
                <a:cs typeface="Thonburi" pitchFamily="2" charset="-34"/>
              </a:rPr>
              <a:t>Types Biological Data – </a:t>
            </a:r>
            <a:r>
              <a:rPr lang="en-US" sz="3600" dirty="0">
                <a:solidFill>
                  <a:srgbClr val="7030A0"/>
                </a:solidFill>
                <a:latin typeface="Thonburi" pitchFamily="2" charset="-34"/>
                <a:cs typeface="Thonburi" pitchFamily="2" charset="-34"/>
              </a:rPr>
              <a:t>Gene Ontology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DA7D2-2547-4C43-B590-796745F02269}"/>
              </a:ext>
            </a:extLst>
          </p:cNvPr>
          <p:cNvSpPr/>
          <p:nvPr/>
        </p:nvSpPr>
        <p:spPr>
          <a:xfrm>
            <a:off x="250962" y="1377342"/>
            <a:ext cx="84143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Gene Ontology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defines the universe of concepts relating to gene functions (‘GO terms’), and how these functions are related to each other (‘relations’).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6A0B81-D81A-BE45-ABE1-DF71253765A5}"/>
              </a:ext>
            </a:extLst>
          </p:cNvPr>
          <p:cNvSpPr/>
          <p:nvPr/>
        </p:nvSpPr>
        <p:spPr>
          <a:xfrm>
            <a:off x="250962" y="1983296"/>
            <a:ext cx="4827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http://geneontology.org/page/ontology-documentation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EF8AA-6A5B-CE44-BE57-48A4C59D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02" y="2531122"/>
            <a:ext cx="5758077" cy="28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3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7886700" cy="11046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onburi" pitchFamily="2" charset="-34"/>
                <a:cs typeface="Thonburi" pitchFamily="2" charset="-34"/>
              </a:rPr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06" y="1299576"/>
            <a:ext cx="7886700" cy="3848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Why Python for Life Sciences?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Important Concepts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The Central Dogma of Molecular Biology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Types of Biological 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Thonburi" pitchFamily="2" charset="-34"/>
                <a:cs typeface="Thonburi" pitchFamily="2" charset="-34"/>
              </a:rPr>
              <a:t>Common Tasks in Bioinformatics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Python Libraries and Tools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Example: Gene Expression Analysis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Key Issues in doing Biological Data Science </a:t>
            </a:r>
            <a:br>
              <a:rPr lang="en-US" dirty="0">
                <a:latin typeface="Thonburi" pitchFamily="2" charset="-34"/>
                <a:cs typeface="Thonburi" pitchFamily="2" charset="-34"/>
              </a:rPr>
            </a:br>
            <a:r>
              <a:rPr lang="en-US" dirty="0">
                <a:latin typeface="Thonburi" pitchFamily="2" charset="-34"/>
                <a:cs typeface="Thonburi" pitchFamily="2" charset="-34"/>
              </a:rPr>
              <a:t>(a computer scientist perspective)</a:t>
            </a:r>
          </a:p>
        </p:txBody>
      </p:sp>
    </p:spTree>
    <p:extLst>
      <p:ext uri="{BB962C8B-B14F-4D97-AF65-F5344CB8AC3E}">
        <p14:creationId xmlns:p14="http://schemas.microsoft.com/office/powerpoint/2010/main" val="204252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D2F7-EB40-CD45-A8EB-4E2B96B4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93" y="244637"/>
            <a:ext cx="8495472" cy="967936"/>
          </a:xfrm>
        </p:spPr>
        <p:txBody>
          <a:bodyPr>
            <a:normAutofit/>
          </a:bodyPr>
          <a:lstStyle/>
          <a:p>
            <a:r>
              <a:rPr lang="en-US" sz="4000" b="1" spc="300" dirty="0">
                <a:latin typeface="Thonburi" pitchFamily="2" charset="-34"/>
                <a:ea typeface="Ayuthaya" pitchFamily="2" charset="-34"/>
                <a:cs typeface="Thonburi" pitchFamily="2" charset="-34"/>
              </a:rPr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F799-B110-2B41-960E-9BB236CD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93" y="1392148"/>
            <a:ext cx="8495472" cy="361717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latin typeface="Thonburi" pitchFamily="2" charset="-34"/>
                <a:cs typeface="Thonburi" pitchFamily="2" charset="-34"/>
              </a:rPr>
              <a:t>Current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honburi" pitchFamily="2" charset="-34"/>
                <a:cs typeface="Thonburi" pitchFamily="2" charset="-34"/>
              </a:rPr>
              <a:t>Software developer working on bioinformatics and dialog systems</a:t>
            </a:r>
            <a:br>
              <a:rPr lang="en-US" sz="1600" dirty="0">
                <a:latin typeface="Thonburi" pitchFamily="2" charset="-34"/>
                <a:cs typeface="Thonburi" pitchFamily="2" charset="-34"/>
              </a:rPr>
            </a:br>
            <a:endParaRPr lang="en-US" sz="1600" dirty="0">
              <a:latin typeface="Thonburi" pitchFamily="2" charset="-34"/>
              <a:cs typeface="Thonburi" pitchFamily="2" charset="-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latin typeface="Thonburi" pitchFamily="2" charset="-34"/>
                <a:cs typeface="Thonburi" pitchFamily="2" charset="-34"/>
              </a:rPr>
              <a:t>Past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honburi" pitchFamily="2" charset="-34"/>
                <a:cs typeface="Thonburi" pitchFamily="2" charset="-34"/>
              </a:rPr>
              <a:t>Faculty member at KMUTNB, KMITL, KMUTT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honburi" pitchFamily="2" charset="-34"/>
                <a:cs typeface="Thonburi" pitchFamily="2" charset="-34"/>
              </a:rPr>
              <a:t>Specially Appointed Assoc.Prof. at University of Electro-Communications (UEC)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honburi" pitchFamily="2" charset="-34"/>
                <a:cs typeface="Thonburi" pitchFamily="2" charset="-34"/>
              </a:rPr>
              <a:t>Technical consultant (PEA)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honburi" pitchFamily="2" charset="-34"/>
                <a:cs typeface="Thonburi" pitchFamily="2" charset="-34"/>
              </a:rPr>
              <a:t>Part-time researcher at CoE for Molecular Biology and Genomic of Shrimp (CU)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honburi" pitchFamily="2" charset="-34"/>
                <a:cs typeface="Thonburi" pitchFamily="2" charset="-34"/>
              </a:rPr>
              <a:t>Ph.D. in Information and Communication Engineering (Univ. of Tokyo)</a:t>
            </a:r>
          </a:p>
        </p:txBody>
      </p:sp>
    </p:spTree>
    <p:extLst>
      <p:ext uri="{BB962C8B-B14F-4D97-AF65-F5344CB8AC3E}">
        <p14:creationId xmlns:p14="http://schemas.microsoft.com/office/powerpoint/2010/main" val="41307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7886700" cy="11046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onburi" pitchFamily="2" charset="-34"/>
                <a:cs typeface="Thonburi" pitchFamily="2" charset="-34"/>
              </a:rPr>
              <a:t>Python Libraries and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06" y="1299576"/>
            <a:ext cx="8107846" cy="36118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Thonburi" pitchFamily="2" charset="-34"/>
                <a:cs typeface="Thonburi" pitchFamily="2" charset="-34"/>
              </a:rPr>
              <a:t>Jupyter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 Notebook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honburi" pitchFamily="2" charset="-34"/>
                <a:cs typeface="Thonburi" pitchFamily="2" charset="-34"/>
              </a:rPr>
              <a:t>scipy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, </a:t>
            </a:r>
            <a:r>
              <a:rPr lang="en-US" sz="2400" dirty="0" err="1">
                <a:latin typeface="Thonburi" pitchFamily="2" charset="-34"/>
                <a:cs typeface="Thonburi" pitchFamily="2" charset="-34"/>
              </a:rPr>
              <a:t>numpy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, matplotlib, pandas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honburi" pitchFamily="2" charset="-34"/>
                <a:cs typeface="Thonburi" pitchFamily="2" charset="-34"/>
              </a:rPr>
              <a:t>scikit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-learn, </a:t>
            </a:r>
            <a:r>
              <a:rPr lang="en-US" sz="2400" dirty="0" err="1">
                <a:latin typeface="Thonburi" pitchFamily="2" charset="-34"/>
                <a:cs typeface="Thonburi" pitchFamily="2" charset="-34"/>
              </a:rPr>
              <a:t>scikit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-image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honburi" pitchFamily="2" charset="-34"/>
                <a:cs typeface="Thonburi" pitchFamily="2" charset="-34"/>
              </a:rPr>
              <a:t>rpy2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honburi" pitchFamily="2" charset="-34"/>
                <a:cs typeface="Thonburi" pitchFamily="2" charset="-34"/>
              </a:rPr>
              <a:t>biopython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, </a:t>
            </a:r>
            <a:r>
              <a:rPr lang="en-US" sz="2400" dirty="0" err="1">
                <a:latin typeface="Thonburi" pitchFamily="2" charset="-34"/>
                <a:cs typeface="Thonburi" pitchFamily="2" charset="-34"/>
              </a:rPr>
              <a:t>scikit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-bio</a:t>
            </a:r>
          </a:p>
        </p:txBody>
      </p:sp>
    </p:spTree>
    <p:extLst>
      <p:ext uri="{BB962C8B-B14F-4D97-AF65-F5344CB8AC3E}">
        <p14:creationId xmlns:p14="http://schemas.microsoft.com/office/powerpoint/2010/main" val="162101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BC4F-FBC0-8241-92BB-6F96D605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61" y="150062"/>
            <a:ext cx="7886700" cy="1104636"/>
          </a:xfrm>
        </p:spPr>
        <p:txBody>
          <a:bodyPr>
            <a:normAutofit/>
          </a:bodyPr>
          <a:lstStyle/>
          <a:p>
            <a:r>
              <a:rPr lang="en-US" sz="2400" b="1" dirty="0"/>
              <a:t>Differential Expression Analysis with Python and Bioconductor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05682-B023-664E-93E3-ADAF6201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61" y="1541232"/>
            <a:ext cx="7886700" cy="362611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 err="1"/>
              <a:t>numpy</a:t>
            </a:r>
            <a:r>
              <a:rPr lang="en-US" dirty="0"/>
              <a:t> to store expression data</a:t>
            </a:r>
          </a:p>
          <a:p>
            <a:r>
              <a:rPr lang="en-US" dirty="0"/>
              <a:t>Interface with Bioconductor (an R package) via </a:t>
            </a:r>
            <a:r>
              <a:rPr lang="en-US" b="1" dirty="0"/>
              <a:t>rpy2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27FA3-5996-3442-A0A5-69ACCA8F8207}"/>
              </a:ext>
            </a:extLst>
          </p:cNvPr>
          <p:cNvSpPr txBox="1"/>
          <p:nvPr/>
        </p:nvSpPr>
        <p:spPr>
          <a:xfrm>
            <a:off x="308161" y="1079608"/>
            <a:ext cx="245054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Credits: </a:t>
            </a:r>
            <a:r>
              <a:rPr lang="en-US" dirty="0">
                <a:solidFill>
                  <a:srgbClr val="444444"/>
                </a:solidFill>
                <a:latin typeface="Roboto"/>
                <a:hlinkClick r:id="rId2"/>
              </a:rPr>
              <a:t>https://goo.gl/XPV6Ji</a:t>
            </a:r>
            <a:endParaRPr lang="en-US" dirty="0">
              <a:solidFill>
                <a:srgbClr val="44444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791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8BBEB-48A0-334C-BBC8-487F4C7F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0" y="718379"/>
            <a:ext cx="4804539" cy="22957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571F6-B467-804B-9A57-C522A3D607BB}"/>
              </a:ext>
            </a:extLst>
          </p:cNvPr>
          <p:cNvSpPr txBox="1"/>
          <p:nvPr/>
        </p:nvSpPr>
        <p:spPr>
          <a:xfrm>
            <a:off x="350078" y="218660"/>
            <a:ext cx="5493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 Read Expression Data and Store it in </a:t>
            </a:r>
            <a:r>
              <a:rPr lang="en-US" sz="2000" dirty="0" err="1"/>
              <a:t>numpy</a:t>
            </a:r>
            <a:r>
              <a:rPr lang="en-US" sz="2000" dirty="0"/>
              <a:t>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42E15-E312-0942-A048-47C3415F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60" y="2872409"/>
            <a:ext cx="5655366" cy="28425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301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571F6-B467-804B-9A57-C522A3D607BB}"/>
              </a:ext>
            </a:extLst>
          </p:cNvPr>
          <p:cNvSpPr txBox="1"/>
          <p:nvPr/>
        </p:nvSpPr>
        <p:spPr>
          <a:xfrm>
            <a:off x="449470" y="318052"/>
            <a:ext cx="6427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 Use rpy2 to access a </a:t>
            </a:r>
            <a:r>
              <a:rPr lang="en-US" sz="2000" dirty="0" err="1"/>
              <a:t>DGEList</a:t>
            </a:r>
            <a:r>
              <a:rPr lang="en-US" sz="2000" dirty="0"/>
              <a:t> and call </a:t>
            </a:r>
            <a:r>
              <a:rPr lang="en-US" sz="2000" dirty="0" err="1"/>
              <a:t>topTags</a:t>
            </a:r>
            <a:r>
              <a:rPr lang="en-US" sz="2000" dirty="0"/>
              <a:t> function in 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B28CA-DBE5-EE4C-9D87-2FD48F46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0" y="833507"/>
            <a:ext cx="6858000" cy="3670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9147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571F6-B467-804B-9A57-C522A3D607BB}"/>
              </a:ext>
            </a:extLst>
          </p:cNvPr>
          <p:cNvSpPr txBox="1"/>
          <p:nvPr/>
        </p:nvSpPr>
        <p:spPr>
          <a:xfrm>
            <a:off x="449470" y="318052"/>
            <a:ext cx="2941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 Write output to a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7FC65-286B-7343-BAA6-9F431B26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0" y="1260061"/>
            <a:ext cx="8216900" cy="2260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91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7886700" cy="11046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onburi" pitchFamily="2" charset="-34"/>
                <a:cs typeface="Thonburi" pitchFamily="2" charset="-34"/>
              </a:rPr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06" y="1299576"/>
            <a:ext cx="7886700" cy="3848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Why Python for Life Sciences?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Important Concepts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The Central Dogma of Molecular Biology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Types of Biological Data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Common Tasks in Bioinformatics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Python Libraries and Tools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Example: Gene Expression Analysis</a:t>
            </a:r>
            <a:endParaRPr lang="en-US" b="1" dirty="0">
              <a:latin typeface="Thonburi" pitchFamily="2" charset="-34"/>
              <a:cs typeface="Thonburi" pitchFamily="2" charset="-34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Thonburi" pitchFamily="2" charset="-34"/>
                <a:cs typeface="Thonburi" pitchFamily="2" charset="-34"/>
              </a:rPr>
              <a:t>Key Issues in doing Biological Data Science </a:t>
            </a:r>
            <a:br>
              <a:rPr lang="en-US" dirty="0">
                <a:latin typeface="Thonburi" pitchFamily="2" charset="-34"/>
                <a:cs typeface="Thonburi" pitchFamily="2" charset="-34"/>
              </a:rPr>
            </a:br>
            <a:r>
              <a:rPr lang="en-US" dirty="0">
                <a:latin typeface="Thonburi" pitchFamily="2" charset="-34"/>
                <a:cs typeface="Thonburi" pitchFamily="2" charset="-34"/>
              </a:rPr>
              <a:t>(a computer scientist perspective)</a:t>
            </a:r>
          </a:p>
        </p:txBody>
      </p:sp>
    </p:spTree>
    <p:extLst>
      <p:ext uri="{BB962C8B-B14F-4D97-AF65-F5344CB8AC3E}">
        <p14:creationId xmlns:p14="http://schemas.microsoft.com/office/powerpoint/2010/main" val="311020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8455716" cy="11046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honburi" pitchFamily="2" charset="-34"/>
                <a:cs typeface="Thonburi" pitchFamily="2" charset="-34"/>
              </a:rPr>
              <a:t>Key Issues in doing Biological Data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54" y="1336882"/>
            <a:ext cx="8584924" cy="39979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knowledge</a:t>
            </a:r>
            <a:b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 to Getting Started Resources on next slide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Interoperability between languages (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Python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Heterogenous data types and formats</a:t>
            </a:r>
            <a:b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 types.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DNA/RNA/Protein sequences, gene expression, network, ..</a:t>
            </a:r>
            <a:b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DB formats.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e.g. GenBank, EMBL, SWISSPROT/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TrEMBL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sequence analysis formats.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FASTA, MSA,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ClustalW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GFF2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http://rice.plantbiology.msu.edu/training/Childs_Data_Formats.pdf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proportion of time spent in data preprocessing and wrangling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software solutions are needed</a:t>
            </a:r>
          </a:p>
        </p:txBody>
      </p:sp>
    </p:spTree>
    <p:extLst>
      <p:ext uri="{BB962C8B-B14F-4D97-AF65-F5344CB8AC3E}">
        <p14:creationId xmlns:p14="http://schemas.microsoft.com/office/powerpoint/2010/main" val="146831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8468-51A2-424D-84E6-19701387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9" y="122570"/>
            <a:ext cx="7886700" cy="850375"/>
          </a:xfrm>
        </p:spPr>
        <p:txBody>
          <a:bodyPr/>
          <a:lstStyle/>
          <a:p>
            <a:r>
              <a:rPr lang="en-US" dirty="0"/>
              <a:t>Resources for 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E5BB9-0002-1041-ACEB-001B3BB1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099572"/>
            <a:ext cx="1657351" cy="217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163DB-3A13-EA45-AB0F-39E92B79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4" y="3476576"/>
            <a:ext cx="3481995" cy="1962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08A92-C0CC-3D4F-8C09-3713CE65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32" y="1099571"/>
            <a:ext cx="1618033" cy="2161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1E0D10-35B1-E448-A000-249B715C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796" y="1099570"/>
            <a:ext cx="1659124" cy="2172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9D44A-2101-0E42-BABE-3B4ADB76B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440" y="1111527"/>
            <a:ext cx="1645171" cy="2149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BCAE1-7870-1F4B-96F5-D8F0400DF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440" y="3387211"/>
            <a:ext cx="1613369" cy="2141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9B76D-B8C8-EA4E-BA06-FB561B477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132" y="3387210"/>
            <a:ext cx="1618033" cy="21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54" y="194940"/>
            <a:ext cx="7886700" cy="11046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honburi" pitchFamily="2" charset="-34"/>
                <a:cs typeface="Thonburi" pitchFamily="2" charset="-34"/>
              </a:rPr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06" y="1299576"/>
            <a:ext cx="7886700" cy="3848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Thonburi" pitchFamily="2" charset="-34"/>
                <a:cs typeface="Thonburi" pitchFamily="2" charset="-34"/>
              </a:rPr>
              <a:t>Why Python for Life Sciences?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Important Concepts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The Central Dogma of Molecular Biology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Types of Biological Data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Common Tasks in Bioinformatics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Python Libraries and Tools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Example: Gene Expression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honburi" pitchFamily="2" charset="-34"/>
                <a:cs typeface="Thonburi" pitchFamily="2" charset="-34"/>
              </a:rPr>
              <a:t>Key Issues in doing Biological Data Science </a:t>
            </a:r>
            <a:br>
              <a:rPr lang="en-US" dirty="0">
                <a:latin typeface="Thonburi" pitchFamily="2" charset="-34"/>
                <a:cs typeface="Thonburi" pitchFamily="2" charset="-34"/>
              </a:rPr>
            </a:br>
            <a:r>
              <a:rPr lang="en-US" dirty="0">
                <a:latin typeface="Thonburi" pitchFamily="2" charset="-34"/>
                <a:cs typeface="Thonburi" pitchFamily="2" charset="-34"/>
              </a:rPr>
              <a:t>(a computer scientist perspective)</a:t>
            </a:r>
          </a:p>
        </p:txBody>
      </p:sp>
    </p:spTree>
    <p:extLst>
      <p:ext uri="{BB962C8B-B14F-4D97-AF65-F5344CB8AC3E}">
        <p14:creationId xmlns:p14="http://schemas.microsoft.com/office/powerpoint/2010/main" val="34674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99" y="1718497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Thonburi" pitchFamily="2" charset="-34"/>
                <a:cs typeface="Thonburi" pitchFamily="2" charset="-34"/>
              </a:rPr>
              <a:t>Life Sciences is a </a:t>
            </a:r>
            <a:r>
              <a:rPr lang="en-US" sz="6600" spc="300" dirty="0">
                <a:latin typeface="Thonburi" pitchFamily="2" charset="-34"/>
                <a:cs typeface="Thonburi" pitchFamily="2" charset="-34"/>
              </a:rPr>
              <a:t>Big</a:t>
            </a:r>
            <a:r>
              <a:rPr lang="en-US" sz="3200" dirty="0">
                <a:latin typeface="Thonburi" pitchFamily="2" charset="-34"/>
                <a:cs typeface="Thonburi" pitchFamily="2" charset="-34"/>
              </a:rPr>
              <a:t> Data Science.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88197-D8A5-B548-B92C-07E7EB91E471}"/>
              </a:ext>
            </a:extLst>
          </p:cNvPr>
          <p:cNvSpPr txBox="1"/>
          <p:nvPr/>
        </p:nvSpPr>
        <p:spPr>
          <a:xfrm>
            <a:off x="2802835" y="3886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9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92BE837-BF7E-8B4F-B59D-D192F79FF9A6}"/>
              </a:ext>
            </a:extLst>
          </p:cNvPr>
          <p:cNvGrpSpPr/>
          <p:nvPr/>
        </p:nvGrpSpPr>
        <p:grpSpPr>
          <a:xfrm>
            <a:off x="249112" y="138423"/>
            <a:ext cx="4065938" cy="2896313"/>
            <a:chOff x="268355" y="227875"/>
            <a:chExt cx="4065938" cy="2896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55" y="227875"/>
              <a:ext cx="4065938" cy="289631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4F4AB8E-4C11-4E43-A087-8A3E9C6257A3}"/>
                </a:ext>
              </a:extLst>
            </p:cNvPr>
            <p:cNvCxnSpPr>
              <a:cxnSpLocks/>
            </p:cNvCxnSpPr>
            <p:nvPr/>
          </p:nvCxnSpPr>
          <p:spPr>
            <a:xfrm>
              <a:off x="815807" y="2405557"/>
              <a:ext cx="0" cy="308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252BAA-28AE-4449-B211-10BC2A82E068}"/>
                </a:ext>
              </a:extLst>
            </p:cNvPr>
            <p:cNvSpPr txBox="1"/>
            <p:nvPr/>
          </p:nvSpPr>
          <p:spPr>
            <a:xfrm>
              <a:off x="657649" y="2033948"/>
              <a:ext cx="144944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First Human Genome sequenced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2DDACC-D2B3-AE42-BE8B-F30E2F93F10C}"/>
              </a:ext>
            </a:extLst>
          </p:cNvPr>
          <p:cNvSpPr txBox="1"/>
          <p:nvPr/>
        </p:nvSpPr>
        <p:spPr>
          <a:xfrm>
            <a:off x="4573269" y="1098734"/>
            <a:ext cx="45707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With the advent of </a:t>
            </a:r>
            <a:r>
              <a:rPr lang="en-US" sz="1800" b="1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NGS</a:t>
            </a:r>
            <a:r>
              <a:rPr lang="en-US" sz="1800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 in 2004…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Cost-per-Genome </a:t>
            </a:r>
            <a:r>
              <a:rPr lang="en-US" sz="1800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800" b="1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US$1000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10x</a:t>
            </a:r>
            <a:r>
              <a:rPr lang="en-US" sz="1800" dirty="0">
                <a:latin typeface="Georgia" panose="02040502050405020303" pitchFamily="18" charset="0"/>
                <a:ea typeface="Apple Color Emoji" pitchFamily="2" charset="0"/>
                <a:cs typeface="Arial" panose="020B0604020202020204" pitchFamily="34" charset="0"/>
              </a:rPr>
              <a:t> yearly growth rate of Genomic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B6106-8203-5E47-9C98-9065C5E5A768}"/>
              </a:ext>
            </a:extLst>
          </p:cNvPr>
          <p:cNvSpPr txBox="1"/>
          <p:nvPr/>
        </p:nvSpPr>
        <p:spPr>
          <a:xfrm rot="16200000">
            <a:off x="-915956" y="4040903"/>
            <a:ext cx="210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Computing Power - </a:t>
            </a:r>
            <a:r>
              <a:rPr lang="en-US" sz="1200" b="1" dirty="0" err="1"/>
              <a:t>TeraFLOPS</a:t>
            </a:r>
            <a:endParaRPr 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26F704-31BA-C640-8F67-0A306FBE3073}"/>
              </a:ext>
            </a:extLst>
          </p:cNvPr>
          <p:cNvSpPr txBox="1"/>
          <p:nvPr/>
        </p:nvSpPr>
        <p:spPr>
          <a:xfrm rot="16200000">
            <a:off x="3279292" y="4025192"/>
            <a:ext cx="227953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Genomic Data (</a:t>
            </a:r>
            <a:r>
              <a:rPr lang="en-US" b="1" dirty="0" err="1"/>
              <a:t>Kbp</a:t>
            </a:r>
            <a:r>
              <a:rPr lang="en-US" b="1" dirty="0"/>
              <a:t> per day)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2A425B-7957-7E49-8B81-8D2E5CDE671D}"/>
              </a:ext>
            </a:extLst>
          </p:cNvPr>
          <p:cNvSpPr/>
          <p:nvPr/>
        </p:nvSpPr>
        <p:spPr>
          <a:xfrm>
            <a:off x="4652147" y="5319169"/>
            <a:ext cx="4412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B., Bonnie, N. M. Daniels, and Y. W. Yu. "Computational Biology in the 21st Century: Scaling with Compressive Algorithms." </a:t>
            </a:r>
            <a:r>
              <a:rPr lang="en-US" sz="10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CACM</a:t>
            </a:r>
            <a:r>
              <a:rPr lang="en-US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59.8: 72-80.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CC563F-1D80-3643-A9C4-0B53E33982A1}"/>
              </a:ext>
            </a:extLst>
          </p:cNvPr>
          <p:cNvSpPr/>
          <p:nvPr/>
        </p:nvSpPr>
        <p:spPr>
          <a:xfrm>
            <a:off x="4656317" y="5110747"/>
            <a:ext cx="43847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www.genome.gov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/27565109/the-cost-of-sequencing-a-human-genome/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0D1DA4-EAC6-3449-AE47-06A5018ECD58}"/>
              </a:ext>
            </a:extLst>
          </p:cNvPr>
          <p:cNvSpPr txBox="1"/>
          <p:nvPr/>
        </p:nvSpPr>
        <p:spPr>
          <a:xfrm>
            <a:off x="4523267" y="413585"/>
            <a:ext cx="462073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pple Braille Pinpoint 8 Dot" pitchFamily="2" charset="0"/>
                <a:cs typeface="Consolas" panose="020B0609020204030204" pitchFamily="49" charset="0"/>
              </a:rPr>
              <a:t>Explosion of Genomic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7AC450-8D5B-764D-95E6-9F61F97A273A}"/>
              </a:ext>
            </a:extLst>
          </p:cNvPr>
          <p:cNvGrpSpPr/>
          <p:nvPr/>
        </p:nvGrpSpPr>
        <p:grpSpPr>
          <a:xfrm>
            <a:off x="249112" y="2826739"/>
            <a:ext cx="4075044" cy="2790662"/>
            <a:chOff x="268355" y="2916191"/>
            <a:chExt cx="4075044" cy="27906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7EC973-743F-F245-83DD-0080D04BC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45" t="2283" r="6842" b="52652"/>
            <a:stretch/>
          </p:blipFill>
          <p:spPr>
            <a:xfrm>
              <a:off x="268355" y="2916191"/>
              <a:ext cx="4075044" cy="27906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E5AE4D-5127-0A45-9169-7CC91D92DE2B}"/>
                </a:ext>
              </a:extLst>
            </p:cNvPr>
            <p:cNvSpPr txBox="1"/>
            <p:nvPr/>
          </p:nvSpPr>
          <p:spPr>
            <a:xfrm>
              <a:off x="1501805" y="4722264"/>
              <a:ext cx="144944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Next Generation Sequencing (NGS)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1C208E3-576A-2147-8D72-D7118168514B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11" y="5029200"/>
              <a:ext cx="0" cy="2941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697929-4EBC-9D49-B17C-F2B4B4E11D4D}"/>
                </a:ext>
              </a:extLst>
            </p:cNvPr>
            <p:cNvCxnSpPr/>
            <p:nvPr/>
          </p:nvCxnSpPr>
          <p:spPr>
            <a:xfrm>
              <a:off x="1147111" y="5029200"/>
              <a:ext cx="3546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830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4"/>
          <a:stretch/>
        </p:blipFill>
        <p:spPr>
          <a:xfrm>
            <a:off x="185265" y="1997283"/>
            <a:ext cx="8988553" cy="28792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F1176-CB82-4741-A586-457938C4E2F7}"/>
              </a:ext>
            </a:extLst>
          </p:cNvPr>
          <p:cNvSpPr/>
          <p:nvPr/>
        </p:nvSpPr>
        <p:spPr>
          <a:xfrm>
            <a:off x="6520070" y="1997283"/>
            <a:ext cx="2623930" cy="2809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FE8AE-A141-0E44-A27D-12A40544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43"/>
            <a:ext cx="5794513" cy="11628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DE63B3-00C7-7A4D-98BB-9BBC50FA58D7}"/>
              </a:ext>
            </a:extLst>
          </p:cNvPr>
          <p:cNvSpPr/>
          <p:nvPr/>
        </p:nvSpPr>
        <p:spPr>
          <a:xfrm>
            <a:off x="5874026" y="69574"/>
            <a:ext cx="3269974" cy="18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Genomics</a:t>
            </a:r>
            <a:r>
              <a:rPr lang="en-US" sz="16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is either on par with or the most demanding of the domains analyzed (</a:t>
            </a:r>
            <a:r>
              <a:rPr lang="en-US" sz="1600" b="1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Astronomy</a:t>
            </a:r>
            <a:r>
              <a:rPr lang="en-US" sz="16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Twitter</a:t>
            </a:r>
            <a:r>
              <a:rPr lang="en-US" sz="16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YouTube</a:t>
            </a:r>
            <a:r>
              <a:rPr lang="en-US" sz="16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 in terms of data acquisition, storage, distribution, and analysis. ” </a:t>
            </a:r>
            <a:endParaRPr lang="en-US" sz="16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70628"/>
            <a:ext cx="9144000" cy="1481902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honburi" pitchFamily="2" charset="-34"/>
                <a:cs typeface="Thonburi" pitchFamily="2" charset="-34"/>
              </a:rPr>
              <a:t>Biological Data Science has </a:t>
            </a:r>
            <a:r>
              <a:rPr lang="en-US" sz="3600" b="1" dirty="0">
                <a:latin typeface="Cooper Black" panose="0208090404030B020404" pitchFamily="18" charset="77"/>
                <a:cs typeface="Thonburi" pitchFamily="2" charset="-34"/>
              </a:rPr>
              <a:t>huge impact</a:t>
            </a:r>
            <a:r>
              <a:rPr lang="en-US" sz="3600" dirty="0">
                <a:latin typeface="Thonburi" pitchFamily="2" charset="-34"/>
                <a:cs typeface="Thonburi" pitchFamily="2" charset="-34"/>
              </a:rPr>
              <a:t> </a:t>
            </a:r>
            <a:r>
              <a:rPr lang="en-US" sz="2400" dirty="0">
                <a:latin typeface="Thonburi" pitchFamily="2" charset="-34"/>
                <a:cs typeface="Thonburi" pitchFamily="2" charset="-34"/>
              </a:rPr>
              <a:t>on society. </a:t>
            </a:r>
          </a:p>
        </p:txBody>
      </p:sp>
    </p:spTree>
    <p:extLst>
      <p:ext uri="{BB962C8B-B14F-4D97-AF65-F5344CB8AC3E}">
        <p14:creationId xmlns:p14="http://schemas.microsoft.com/office/powerpoint/2010/main" val="283422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432473-8027-674A-BD59-80BC5804E2BF}"/>
              </a:ext>
            </a:extLst>
          </p:cNvPr>
          <p:cNvGrpSpPr/>
          <p:nvPr/>
        </p:nvGrpSpPr>
        <p:grpSpPr>
          <a:xfrm>
            <a:off x="-52014" y="98225"/>
            <a:ext cx="3241586" cy="2044872"/>
            <a:chOff x="133275" y="191129"/>
            <a:chExt cx="4140551" cy="21938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EA6FC-BA16-4D4C-8C10-675A0C49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452" y="191129"/>
              <a:ext cx="4125374" cy="210466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C9AA89-33EC-0F4B-9624-FFC537C0E51E}"/>
                </a:ext>
              </a:extLst>
            </p:cNvPr>
            <p:cNvSpPr/>
            <p:nvPr/>
          </p:nvSpPr>
          <p:spPr>
            <a:xfrm>
              <a:off x="133275" y="2064405"/>
              <a:ext cx="14029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444444"/>
                  </a:solidFill>
                  <a:latin typeface="Roboto"/>
                  <a:hlinkClick r:id="rId3"/>
                </a:rPr>
                <a:t>https://goo.gl/BCAcfH</a:t>
              </a:r>
              <a:endParaRPr lang="en-US" sz="1000" dirty="0">
                <a:solidFill>
                  <a:srgbClr val="444444"/>
                </a:solidFill>
                <a:latin typeface="Roboto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E6CE67-6A46-1E4D-90E3-7BB6A4CA9953}"/>
                </a:ext>
              </a:extLst>
            </p:cNvPr>
            <p:cNvSpPr txBox="1"/>
            <p:nvPr/>
          </p:nvSpPr>
          <p:spPr>
            <a:xfrm>
              <a:off x="2097234" y="1833381"/>
              <a:ext cx="1906685" cy="55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629K</a:t>
              </a: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LABORERS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A77A2D-35E9-8F41-9864-F10EEE5D5905}"/>
                </a:ext>
              </a:extLst>
            </p:cNvPr>
            <p:cNvSpPr txBox="1"/>
            <p:nvPr/>
          </p:nvSpPr>
          <p:spPr>
            <a:xfrm>
              <a:off x="525062" y="191129"/>
              <a:ext cx="3267291" cy="33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THAILAND </a:t>
              </a:r>
              <a:r>
                <a:rPr lang="en-US" b="1" dirty="0">
                  <a:solidFill>
                    <a:schemeClr val="accent2"/>
                  </a:solidFill>
                </a:rPr>
                <a:t>SHRIMP</a:t>
              </a:r>
              <a:r>
                <a:rPr lang="en-US" b="1" dirty="0"/>
                <a:t> INDUSTRY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B8A73D1-D299-B34D-ADCE-FA3DBCDCB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40" y="86364"/>
            <a:ext cx="3517293" cy="2185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E73F41-BB56-A04D-AC30-050F96E5A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69"/>
          <a:stretch/>
        </p:blipFill>
        <p:spPr>
          <a:xfrm>
            <a:off x="34455" y="2271378"/>
            <a:ext cx="5556355" cy="3235629"/>
          </a:xfrm>
          <a:prstGeom prst="rect">
            <a:avLst/>
          </a:prstGeom>
          <a:ln w="1270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9F66180-61A7-374D-B9A7-22DF0CABBEA5}"/>
              </a:ext>
            </a:extLst>
          </p:cNvPr>
          <p:cNvSpPr/>
          <p:nvPr/>
        </p:nvSpPr>
        <p:spPr>
          <a:xfrm>
            <a:off x="7781446" y="1382761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44444"/>
                </a:solidFill>
                <a:latin typeface="Roboto"/>
                <a:hlinkClick r:id="rId6"/>
              </a:rPr>
              <a:t>https://goo.gl/3PytXP</a:t>
            </a:r>
            <a:endParaRPr lang="en-US" sz="1000" dirty="0">
              <a:solidFill>
                <a:srgbClr val="444444"/>
              </a:solidFill>
              <a:latin typeface="Robot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AE6DD-928A-E242-AC83-CC62A33AE6C7}"/>
              </a:ext>
            </a:extLst>
          </p:cNvPr>
          <p:cNvSpPr/>
          <p:nvPr/>
        </p:nvSpPr>
        <p:spPr>
          <a:xfrm>
            <a:off x="6269195" y="0"/>
            <a:ext cx="2884743" cy="1392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Outbreak of shrimp diseases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2012 to 2015 had caused Thai shrimp production plummeted as much as 40%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5BC0-6378-FD48-A0F5-179C67E29D7C}"/>
              </a:ext>
            </a:extLst>
          </p:cNvPr>
          <p:cNvSpPr txBox="1"/>
          <p:nvPr/>
        </p:nvSpPr>
        <p:spPr>
          <a:xfrm>
            <a:off x="5218045" y="3238508"/>
            <a:ext cx="3906077" cy="1475532"/>
          </a:xfrm>
          <a:prstGeom prst="rect">
            <a:avLst/>
          </a:prstGeom>
          <a:solidFill>
            <a:srgbClr val="FEEBFF"/>
          </a:solidFill>
        </p:spPr>
        <p:txBody>
          <a:bodyPr wrap="square" rtlCol="0">
            <a:spAutoFit/>
          </a:bodyPr>
          <a:lstStyle/>
          <a:p>
            <a:pPr marL="136525" indent="-136525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77"/>
                <a:cs typeface="Thonburi" pitchFamily="2" charset="-34"/>
              </a:rPr>
              <a:t>CU-Mir</a:t>
            </a:r>
            <a:r>
              <a:rPr lang="en-US" sz="1400" dirty="0">
                <a:latin typeface="Thonburi" pitchFamily="2" charset="-34"/>
                <a:cs typeface="Thonburi" pitchFamily="2" charset="-34"/>
              </a:rPr>
              <a:t> is a miRNA target identification program, written in Python.</a:t>
            </a:r>
          </a:p>
          <a:p>
            <a:pPr marL="136525" indent="-136525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honburi" pitchFamily="2" charset="-34"/>
                <a:cs typeface="Thonburi" pitchFamily="2" charset="-34"/>
              </a:rPr>
              <a:t>Help scientists to be more productive by lowering time and costs of experiments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5E33A0-2B04-B344-A16A-7C632FA57051}"/>
              </a:ext>
            </a:extLst>
          </p:cNvPr>
          <p:cNvSpPr/>
          <p:nvPr/>
        </p:nvSpPr>
        <p:spPr>
          <a:xfrm>
            <a:off x="6335539" y="4673966"/>
            <a:ext cx="2818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hlinkClick r:id="rId7"/>
              </a:rPr>
              <a:t>https://www.ncbi.nlm.nih.gov/pubmed/26945623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299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1091-DF8A-0545-8636-23DCC0C0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85001"/>
            <a:ext cx="8515350" cy="110463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honburi" pitchFamily="2" charset="-34"/>
                <a:cs typeface="Thonburi" pitchFamily="2" charset="-34"/>
              </a:rPr>
              <a:t>Other emerging applications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5CCFB-0B1D-EB48-B24F-F2839FA8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124732"/>
            <a:ext cx="3230217" cy="4113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8FC61A-6BE3-8542-B5BB-551FF7A46AC3}"/>
              </a:ext>
            </a:extLst>
          </p:cNvPr>
          <p:cNvSpPr/>
          <p:nvPr/>
        </p:nvSpPr>
        <p:spPr>
          <a:xfrm>
            <a:off x="383899" y="5231070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44444"/>
                </a:solidFill>
                <a:latin typeface="Roboto"/>
                <a:hlinkClick r:id="rId3"/>
              </a:rPr>
              <a:t>https://goo.gl/oisL5o</a:t>
            </a:r>
            <a:endParaRPr lang="en-US" sz="1000" dirty="0">
              <a:solidFill>
                <a:srgbClr val="444444"/>
              </a:solidFill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434769-018B-3649-B0F4-4004BE546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83" y="2822711"/>
            <a:ext cx="3020859" cy="15511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52C4E3-FFFA-D143-B205-E5E8BE4EBE66}"/>
              </a:ext>
            </a:extLst>
          </p:cNvPr>
          <p:cNvSpPr/>
          <p:nvPr/>
        </p:nvSpPr>
        <p:spPr>
          <a:xfrm>
            <a:off x="1288796" y="4035135"/>
            <a:ext cx="2255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https://nanoporetech.com/applications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D9112B-9071-0044-984F-60CA7DBA2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411" y="1289637"/>
            <a:ext cx="3432727" cy="38251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22AB3C-37EA-7747-ACD8-595FE6D2766A}"/>
              </a:ext>
            </a:extLst>
          </p:cNvPr>
          <p:cNvSpPr/>
          <p:nvPr/>
        </p:nvSpPr>
        <p:spPr>
          <a:xfrm>
            <a:off x="3977265" y="5114811"/>
            <a:ext cx="16315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44444"/>
                </a:solidFill>
                <a:latin typeface="Roboto"/>
                <a:hlinkClick r:id="rId7"/>
              </a:rPr>
              <a:t>https://goo.gl/gnVMuZ</a:t>
            </a:r>
            <a:endParaRPr lang="en-US" sz="1000" dirty="0">
              <a:solidFill>
                <a:srgbClr val="44444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953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1841</TotalTime>
  <Words>770</Words>
  <Application>Microsoft Macintosh PowerPoint</Application>
  <PresentationFormat>On-screen Show (16:10)</PresentationFormat>
  <Paragraphs>126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Roboto</vt:lpstr>
      <vt:lpstr>Apple Braille Pinpoint 8 Dot</vt:lpstr>
      <vt:lpstr>Apple Color Emoji</vt:lpstr>
      <vt:lpstr>Arial</vt:lpstr>
      <vt:lpstr>Ayuthaya</vt:lpstr>
      <vt:lpstr>Calibri</vt:lpstr>
      <vt:lpstr>Calibri Light</vt:lpstr>
      <vt:lpstr>Comic Sans MS</vt:lpstr>
      <vt:lpstr>Consolas</vt:lpstr>
      <vt:lpstr>Cooper Black</vt:lpstr>
      <vt:lpstr>Georgia</vt:lpstr>
      <vt:lpstr>Helvetica Neue</vt:lpstr>
      <vt:lpstr>Thonburi</vt:lpstr>
      <vt:lpstr>Times New Roman</vt:lpstr>
      <vt:lpstr>Wingdings</vt:lpstr>
      <vt:lpstr>Office Theme</vt:lpstr>
      <vt:lpstr>Python for Life Sciences</vt:lpstr>
      <vt:lpstr>Me</vt:lpstr>
      <vt:lpstr>Today’s Topics</vt:lpstr>
      <vt:lpstr>Life Sciences is a Big Data Science.</vt:lpstr>
      <vt:lpstr>PowerPoint Presentation</vt:lpstr>
      <vt:lpstr>PowerPoint Presentation</vt:lpstr>
      <vt:lpstr>Biological Data Science has huge impact on society. </vt:lpstr>
      <vt:lpstr>PowerPoint Presentation</vt:lpstr>
      <vt:lpstr>Other emerging applications … </vt:lpstr>
      <vt:lpstr>Today’s Topics</vt:lpstr>
      <vt:lpstr>The Central Dogma of Molecular Biology</vt:lpstr>
      <vt:lpstr>Types of Biological Data</vt:lpstr>
      <vt:lpstr>Types Biological Data – DNA sequence</vt:lpstr>
      <vt:lpstr>Types Biological Data – RNA sequence</vt:lpstr>
      <vt:lpstr>Types Biological Data – Protein</vt:lpstr>
      <vt:lpstr>Types Biological Data – Gene Expression</vt:lpstr>
      <vt:lpstr>Types Biological Data – Networks and Pathways</vt:lpstr>
      <vt:lpstr>Types Biological Data – Gene Ontology</vt:lpstr>
      <vt:lpstr>Today’s Topics</vt:lpstr>
      <vt:lpstr>Python Libraries and Tools</vt:lpstr>
      <vt:lpstr>Differential Expression Analysis with Python and Bioconductor</vt:lpstr>
      <vt:lpstr>PowerPoint Presentation</vt:lpstr>
      <vt:lpstr>PowerPoint Presentation</vt:lpstr>
      <vt:lpstr>PowerPoint Presentation</vt:lpstr>
      <vt:lpstr>Today’s Topics</vt:lpstr>
      <vt:lpstr>Key Issues in doing Biological Data Sciences</vt:lpstr>
      <vt:lpstr>Resources for Getting Started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Life Science</dc:title>
  <dc:creator>Kulwadee Somboonviwat</dc:creator>
  <cp:lastModifiedBy>Kulwadee Somboonviwat</cp:lastModifiedBy>
  <cp:revision>408</cp:revision>
  <cp:lastPrinted>2018-06-16T03:28:07Z</cp:lastPrinted>
  <dcterms:created xsi:type="dcterms:W3CDTF">2018-06-06T12:55:21Z</dcterms:created>
  <dcterms:modified xsi:type="dcterms:W3CDTF">2018-06-16T05:45:09Z</dcterms:modified>
</cp:coreProperties>
</file>